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66" r:id="rId15"/>
    <p:sldId id="278" r:id="rId16"/>
    <p:sldId id="280" r:id="rId17"/>
    <p:sldId id="282" r:id="rId18"/>
    <p:sldId id="267" r:id="rId19"/>
    <p:sldId id="272" r:id="rId20"/>
    <p:sldId id="273" r:id="rId21"/>
    <p:sldId id="274" r:id="rId22"/>
    <p:sldId id="268" r:id="rId23"/>
    <p:sldId id="269" r:id="rId24"/>
    <p:sldId id="270" r:id="rId25"/>
    <p:sldId id="271" r:id="rId26"/>
    <p:sldId id="279" r:id="rId27"/>
    <p:sldId id="281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136" y="-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BAE5-038B-4A54-B8A8-111BFA2F3BA4}" type="datetimeFigureOut">
              <a:rPr lang="de-DE" smtClean="0"/>
              <a:pPr/>
              <a:t>21.08.2010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DFE8-A1CB-475A-A128-0C422B05FF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Verbesserung an Beispiel deutlich machen.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DFE8-A1CB-475A-A128-0C422B05FFD2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Anm.: Funktional nur dann,</a:t>
            </a:r>
            <a:r>
              <a:rPr lang="de-DE" baseline="0" dirty="0" smtClean="0"/>
              <a:t> wenn man es als Lehrer so interpretiert und so anwendet. Die Aufgabe selbst gibt in ihrer expliziten Formulierung die Funktionalität nicht her.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DFE8-A1CB-475A-A128-0C422B05FFD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 </a:t>
            </a:r>
            <a:r>
              <a:rPr lang="de-DE" dirty="0" err="1" smtClean="0"/>
              <a:t>Aufg</a:t>
            </a:r>
            <a:r>
              <a:rPr lang="de-DE" dirty="0" smtClean="0"/>
              <a:t>.</a:t>
            </a:r>
            <a:r>
              <a:rPr lang="de-DE" baseline="0" dirty="0" smtClean="0"/>
              <a:t> 2/3: auch hier nicht explizit auf die Funktion der Stellung eingegangen, Wirkung der Umstellung muss vom Lehrer eingefordert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DFE8-A1CB-475A-A128-0C422B05FFD2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E96DEE-B8F0-49C7-9987-9409ACEDD378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70E-3AD9-425F-A6BE-AB42EEFC5596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2FFC-B87C-499C-A965-9F2725B3A420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710092-1457-4070-AE21-2C1250221917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3DCC87-C6A6-49E2-9E76-25536838C8FE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BF44-2F4D-4928-93B9-39A37A577A91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5AC7-B940-4B04-BE47-59A58172F4AB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70FB37-56C9-4A8F-9CB7-08136989E546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8CCB-D72B-4317-BCBB-141FF1EBC050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F76F6D-A9C4-40EB-A43C-80F7F2A01ED0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51CB0-BD37-452E-9FCB-CF361957F3BF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4F6299-154F-45CC-BA82-0EAD6EC9C040}" type="datetime1">
              <a:rPr lang="de-DE" smtClean="0"/>
              <a:pPr/>
              <a:t>21.08.2010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06833D-CB0E-421A-9596-5D3BACDD9B4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172200" cy="1894362"/>
          </a:xfrm>
        </p:spPr>
        <p:txBody>
          <a:bodyPr>
            <a:normAutofit/>
          </a:bodyPr>
          <a:lstStyle/>
          <a:p>
            <a:r>
              <a:rPr lang="de-DE" dirty="0" smtClean="0"/>
              <a:t>Vergleich eines Deutschbuches in den verschiedenen Schulformen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48264" y="5085184"/>
            <a:ext cx="1853952" cy="1371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de-DE" dirty="0" smtClean="0"/>
              <a:t>Pascal </a:t>
            </a:r>
            <a:r>
              <a:rPr lang="de-DE" dirty="0" err="1" smtClean="0"/>
              <a:t>Letmathe</a:t>
            </a:r>
            <a:endParaRPr lang="de-DE" dirty="0" smtClean="0"/>
          </a:p>
          <a:p>
            <a:pPr algn="r"/>
            <a:r>
              <a:rPr lang="de-DE" dirty="0" smtClean="0"/>
              <a:t>Stefan Philipps</a:t>
            </a:r>
          </a:p>
          <a:p>
            <a:pPr algn="r"/>
            <a:r>
              <a:rPr lang="de-DE" dirty="0" smtClean="0"/>
              <a:t>Christine Bach</a:t>
            </a:r>
          </a:p>
          <a:p>
            <a:pPr algn="r"/>
            <a:r>
              <a:rPr lang="de-DE" dirty="0" smtClean="0"/>
              <a:t>Sylvia Czech</a:t>
            </a:r>
          </a:p>
          <a:p>
            <a:pPr algn="r"/>
            <a:r>
              <a:rPr lang="de-DE" dirty="0" smtClean="0"/>
              <a:t>Lisa Frevel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5" name="Grafik 4" descr="Deutschbu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176893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Deutschbuch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60649"/>
            <a:ext cx="187220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1.2 	der Behandlung des Kommas bei 	Satzgefüge und Satzreihe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Hauptschule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 </a:t>
            </a:r>
            <a:endParaRPr lang="de-DE" dirty="0" smtClean="0"/>
          </a:p>
          <a:p>
            <a:pPr lvl="0"/>
            <a:r>
              <a:rPr lang="de-DE" dirty="0" smtClean="0"/>
              <a:t>Grammatischer Teil getrennt vom Rest des Buches</a:t>
            </a:r>
          </a:p>
          <a:p>
            <a:pPr lvl="0"/>
            <a:r>
              <a:rPr lang="de-DE" dirty="0" smtClean="0"/>
              <a:t>Formorientiert</a:t>
            </a:r>
          </a:p>
          <a:p>
            <a:pPr lvl="0"/>
            <a:r>
              <a:rPr lang="de-DE" dirty="0" smtClean="0"/>
              <a:t>Nicht integrativ</a:t>
            </a:r>
          </a:p>
          <a:p>
            <a:pPr lvl="0"/>
            <a:r>
              <a:rPr lang="de-DE" dirty="0" smtClean="0"/>
              <a:t>Nicht funktional</a:t>
            </a:r>
          </a:p>
          <a:p>
            <a:pPr lvl="0"/>
            <a:r>
              <a:rPr lang="de-DE" dirty="0" smtClean="0"/>
              <a:t>„Schwarz-Weiß-Malerei“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Realschule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0"/>
            <a:r>
              <a:rPr lang="de-DE" dirty="0" smtClean="0"/>
              <a:t>Gute, thematisch zusammenhängende Texte</a:t>
            </a:r>
          </a:p>
          <a:p>
            <a:pPr lvl="0"/>
            <a:r>
              <a:rPr lang="de-DE" dirty="0" smtClean="0"/>
              <a:t>„Aperitif-Aufgaben“</a:t>
            </a:r>
          </a:p>
          <a:p>
            <a:pPr lvl="0"/>
            <a:r>
              <a:rPr lang="de-DE" dirty="0" smtClean="0"/>
              <a:t>Nicht direkt funktional</a:t>
            </a:r>
          </a:p>
          <a:p>
            <a:pPr lvl="0"/>
            <a:r>
              <a:rPr lang="de-DE" dirty="0" smtClean="0"/>
              <a:t>Lässt sich aber hinein interpretieren</a:t>
            </a:r>
          </a:p>
          <a:p>
            <a:pPr lvl="0"/>
            <a:r>
              <a:rPr lang="de-DE" dirty="0" smtClean="0"/>
              <a:t>Funktionaler Aspekt vom Lehrer abhängig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1.2 	der Behandlung des Kommas bei 	Satzgefüge und Satzreihe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Gymnasium</a:t>
            </a:r>
            <a:endParaRPr lang="de-DE" dirty="0" smtClean="0"/>
          </a:p>
          <a:p>
            <a:pPr>
              <a:buNone/>
            </a:pPr>
            <a:r>
              <a:rPr lang="de-DE" b="1" dirty="0" smtClean="0"/>
              <a:t> </a:t>
            </a:r>
            <a:endParaRPr lang="de-DE" dirty="0" smtClean="0"/>
          </a:p>
          <a:p>
            <a:pPr lvl="0"/>
            <a:r>
              <a:rPr lang="de-DE" dirty="0" smtClean="0"/>
              <a:t>Gute, thematisch zusammenhängende Texte</a:t>
            </a:r>
          </a:p>
          <a:p>
            <a:pPr lvl="0"/>
            <a:r>
              <a:rPr lang="de-DE" dirty="0" smtClean="0"/>
              <a:t>„Aperitif-Aufgaben“</a:t>
            </a:r>
          </a:p>
          <a:p>
            <a:pPr lvl="0"/>
            <a:r>
              <a:rPr lang="de-DE" dirty="0" smtClean="0"/>
              <a:t>In Teilen funktional</a:t>
            </a:r>
          </a:p>
          <a:p>
            <a:pPr lvl="0"/>
            <a:r>
              <a:rPr lang="de-DE" dirty="0" smtClean="0"/>
              <a:t>Explizite Forderung der Begründung von Regeln</a:t>
            </a:r>
          </a:p>
          <a:p>
            <a:pPr lvl="0"/>
            <a:r>
              <a:rPr lang="de-DE" dirty="0" smtClean="0"/>
              <a:t>Schüler werden auch angehalten, zu reflektieren, ob ein Komma muss, darf oder nicht darf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1.2 	der Behandlung des Kommas bei 	Satzgefüge und Satzreihe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/>
              <a:t>Gesamteindruck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0"/>
            <a:r>
              <a:rPr lang="de-DE" dirty="0" smtClean="0"/>
              <a:t>Aufgaben sehr arbeitsintensiv</a:t>
            </a:r>
          </a:p>
          <a:p>
            <a:pPr lvl="0"/>
            <a:r>
              <a:rPr lang="de-DE" dirty="0" smtClean="0"/>
              <a:t>Hauptsächlich Anwendung und Übung von Regeln</a:t>
            </a:r>
          </a:p>
          <a:p>
            <a:pPr lvl="0"/>
            <a:r>
              <a:rPr lang="de-DE" dirty="0" smtClean="0"/>
              <a:t>Abschreiben, Kommas einsetzen, einkreisen, unterstreichen, anmalen, Tabellen ausfüllen</a:t>
            </a:r>
          </a:p>
          <a:p>
            <a:pPr lvl="0"/>
            <a:r>
              <a:rPr lang="de-DE" dirty="0" smtClean="0"/>
              <a:t>Funktionaler Aspekt ist von Hauptschule über Realschule zum Gymnasium immer mehr vorhanden</a:t>
            </a:r>
          </a:p>
          <a:p>
            <a:pPr lvl="0"/>
            <a:r>
              <a:rPr lang="de-DE" dirty="0" smtClean="0"/>
              <a:t>Insgesamt ist der Versuch, den Lehrplänen Genüge zu tun, aber nicht wirklich gelungen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1.2 	der Behandlung des Kommas bei 	Satzgefüge und Satzreihe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2.1	Gymnasium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Inhaltsplatzhalter 6" descr="img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6652" y="1484784"/>
            <a:ext cx="5858126" cy="4864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2.1	Gymnasium</a:t>
            </a:r>
            <a:endParaRPr lang="de-DE" dirty="0"/>
          </a:p>
        </p:txBody>
      </p:sp>
      <p:pic>
        <p:nvPicPr>
          <p:cNvPr id="8" name="Inhaltsplatzhalter 7" descr="img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8113349" cy="2399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2.1	Gymnasium</a:t>
            </a:r>
            <a:endParaRPr lang="de-DE" dirty="0"/>
          </a:p>
        </p:txBody>
      </p:sp>
      <p:pic>
        <p:nvPicPr>
          <p:cNvPr id="10" name="Inhaltsplatzhalter 9" descr="img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7721053" cy="759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img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125067" cy="342586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2.1	Gymnasium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2.2	Realschule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1560" y="162880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 err="1" smtClean="0"/>
              <a:t>Aufg</a:t>
            </a:r>
            <a:r>
              <a:rPr lang="de-DE" b="1" dirty="0" smtClean="0"/>
              <a:t>. 1 </a:t>
            </a:r>
            <a:r>
              <a:rPr lang="de-DE" dirty="0" smtClean="0"/>
              <a:t>hat nichts mit dem Thema „Komma“ zutun</a:t>
            </a:r>
          </a:p>
          <a:p>
            <a:pPr lvl="0"/>
            <a:r>
              <a:rPr lang="de-DE" b="1" dirty="0" smtClean="0"/>
              <a:t>Aufg.2</a:t>
            </a:r>
          </a:p>
          <a:p>
            <a:pPr lvl="0"/>
            <a:r>
              <a:rPr lang="de-DE" b="1" dirty="0" smtClean="0"/>
              <a:t>a) </a:t>
            </a:r>
            <a:r>
              <a:rPr lang="de-DE" dirty="0" smtClean="0"/>
              <a:t>induktiv, aber nicht sinnvoll</a:t>
            </a:r>
          </a:p>
          <a:p>
            <a:pPr lvl="0"/>
            <a:r>
              <a:rPr lang="de-DE" b="1" dirty="0" smtClean="0"/>
              <a:t>b) </a:t>
            </a:r>
            <a:r>
              <a:rPr lang="de-DE" dirty="0" smtClean="0"/>
              <a:t>reine Formbestimmung</a:t>
            </a:r>
          </a:p>
        </p:txBody>
      </p:sp>
      <p:pic>
        <p:nvPicPr>
          <p:cNvPr id="8" name="Grafik 7" descr="Aufgabe1-3,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980728"/>
            <a:ext cx="4874025" cy="331236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1560" y="4272677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 smtClean="0"/>
              <a:t>Verbesserung: </a:t>
            </a:r>
            <a:r>
              <a:rPr lang="de-DE" i="1" dirty="0" smtClean="0"/>
              <a:t>Funktion der Satzzeichen erkunden: </a:t>
            </a:r>
            <a:r>
              <a:rPr lang="de-DE" dirty="0" smtClean="0"/>
              <a:t>Manche Sätze sind mit Punkten getrennt, manche mit Kommas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Wie wirkt das? Vorlesen, umschreiben (an die Stelle der Kommas Punkte setzen und umgekehrt), Wirkung vergleichen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integrative/funktionale Aufgabe</a:t>
            </a:r>
          </a:p>
          <a:p>
            <a:pPr lvl="0"/>
            <a:r>
              <a:rPr lang="de-DE" b="1" dirty="0" smtClean="0"/>
              <a:t>Merkkasten: </a:t>
            </a:r>
            <a:r>
              <a:rPr lang="de-DE" dirty="0" smtClean="0"/>
              <a:t>hier wird darauf hingewiesen, dass vor „und“ und „oder“ kein Komma stehen muss</a:t>
            </a:r>
          </a:p>
          <a:p>
            <a:pPr lvl="0"/>
            <a:r>
              <a:rPr lang="de-DE" dirty="0" smtClean="0"/>
              <a:t>(</a:t>
            </a:r>
            <a:r>
              <a:rPr lang="de-DE" b="1" dirty="0" smtClean="0">
                <a:solidFill>
                  <a:srgbClr val="FF0000"/>
                </a:solidFill>
              </a:rPr>
              <a:t>- </a:t>
            </a:r>
            <a:r>
              <a:rPr lang="de-DE" dirty="0" smtClean="0"/>
              <a:t>vorher kein solcher Hinweis und Fehlen anderer Konjunktionen)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2.2	Realschule</a:t>
            </a:r>
            <a:endParaRPr lang="de-DE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4064298"/>
            <a:ext cx="72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Diese Seite wird</a:t>
            </a:r>
            <a:r>
              <a:rPr kumimoji="0" 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nicht im Register erwähnt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Aufg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4</a:t>
            </a:r>
            <a:endParaRPr lang="de-DE" sz="24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Funktional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Gegensatz Verbindung nur mit Komma und Verbindung mit Kommas und Konjunktionen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Inhaltsplatzhalter 7" descr="Aufgabe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7467600" cy="1974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8841"/>
            <a:ext cx="7467600" cy="448511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de-DE" b="1" dirty="0" smtClean="0"/>
              <a:t>1.		Vergleich</a:t>
            </a:r>
          </a:p>
          <a:p>
            <a:pPr marL="457200" indent="-457200">
              <a:buNone/>
            </a:pPr>
            <a:r>
              <a:rPr lang="de-DE" dirty="0" smtClean="0"/>
              <a:t>1.1 	der Lehrpläne</a:t>
            </a:r>
          </a:p>
          <a:p>
            <a:pPr marL="457200" indent="-457200">
              <a:buNone/>
            </a:pPr>
            <a:r>
              <a:rPr lang="de-DE" dirty="0" smtClean="0"/>
              <a:t>1.2 	der Behandlung des Kommas bei Satzgefüge 	und Satzreihe</a:t>
            </a:r>
          </a:p>
          <a:p>
            <a:pPr marL="457200" indent="-457200">
              <a:buNone/>
            </a:pPr>
            <a:r>
              <a:rPr lang="de-DE" b="1" dirty="0" smtClean="0"/>
              <a:t>2. 		Beispiele und Verbesserungsvorschläge</a:t>
            </a:r>
          </a:p>
          <a:p>
            <a:pPr marL="457200" indent="-457200">
              <a:buNone/>
            </a:pPr>
            <a:r>
              <a:rPr lang="de-DE" dirty="0" smtClean="0"/>
              <a:t>2.1 	Gymnasium</a:t>
            </a:r>
          </a:p>
          <a:p>
            <a:pPr marL="457200" indent="-457200">
              <a:buNone/>
            </a:pPr>
            <a:r>
              <a:rPr lang="de-DE" dirty="0" smtClean="0"/>
              <a:t>2.2		Realschule</a:t>
            </a:r>
          </a:p>
          <a:p>
            <a:pPr marL="457200" indent="-457200">
              <a:buNone/>
            </a:pPr>
            <a:r>
              <a:rPr lang="de-DE" dirty="0" smtClean="0"/>
              <a:t>2.3		Hauptschule</a:t>
            </a:r>
          </a:p>
          <a:p>
            <a:pPr marL="457200" indent="-457200">
              <a:buNone/>
            </a:pPr>
            <a:r>
              <a:rPr lang="de-DE" b="1" dirty="0" smtClean="0"/>
              <a:t>3. 		Fazit und Diskussion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2.2	Realschule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340768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Aufg</a:t>
            </a:r>
            <a:r>
              <a:rPr lang="de-DE" b="1" dirty="0" smtClean="0"/>
              <a:t>. 1</a:t>
            </a:r>
            <a:endParaRPr lang="de-DE" dirty="0" smtClean="0"/>
          </a:p>
          <a:p>
            <a:r>
              <a:rPr lang="de-DE" dirty="0" smtClean="0"/>
              <a:t>Nur Formbestimmungen und </a:t>
            </a:r>
            <a:r>
              <a:rPr lang="de-DE" dirty="0" err="1" smtClean="0"/>
              <a:t>Bennenungen</a:t>
            </a:r>
            <a:endParaRPr lang="de-DE" dirty="0" smtClean="0"/>
          </a:p>
          <a:p>
            <a:r>
              <a:rPr lang="de-DE" b="1" dirty="0" err="1" smtClean="0"/>
              <a:t>Aufg</a:t>
            </a:r>
            <a:r>
              <a:rPr lang="de-DE" b="1" dirty="0" smtClean="0"/>
              <a:t>. 2</a:t>
            </a:r>
          </a:p>
          <a:p>
            <a:r>
              <a:rPr lang="de-DE" dirty="0" smtClean="0"/>
              <a:t>Umstellungen, rein formal</a:t>
            </a:r>
          </a:p>
          <a:p>
            <a:r>
              <a:rPr lang="de-DE" b="1" dirty="0" err="1" smtClean="0"/>
              <a:t>Aufg</a:t>
            </a:r>
            <a:r>
              <a:rPr lang="de-DE" b="1" dirty="0" smtClean="0"/>
              <a:t>. 3</a:t>
            </a:r>
          </a:p>
          <a:p>
            <a:r>
              <a:rPr lang="de-DE" dirty="0" smtClean="0"/>
              <a:t> Verbinden der Teilsätze mit einer Konjunktion und Umstellung, rein formal</a:t>
            </a:r>
          </a:p>
          <a:p>
            <a:r>
              <a:rPr lang="de-DE" b="1" dirty="0" smtClean="0"/>
              <a:t>Regeln und Merkkasten: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-</a:t>
            </a:r>
            <a:r>
              <a:rPr lang="de-DE" dirty="0" smtClean="0"/>
              <a:t> Es wird suggeriert, dass alle Nebensätze mit Konjunktion eingeleitet werden.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-</a:t>
            </a:r>
            <a:r>
              <a:rPr lang="de-DE" dirty="0" smtClean="0"/>
              <a:t> Der Hauptsatz wird als „selbstständig“ bezeichnet.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-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Es wird darauf hingewiesen, dass </a:t>
            </a:r>
            <a:r>
              <a:rPr lang="de-DE" b="1" dirty="0" smtClean="0"/>
              <a:t>zwischen</a:t>
            </a:r>
            <a:r>
              <a:rPr lang="de-DE" dirty="0" smtClean="0"/>
              <a:t> HS und NS ein Komma steht </a:t>
            </a:r>
            <a:r>
              <a:rPr lang="de-DE" dirty="0" smtClean="0">
                <a:sym typeface="Wingdings" pitchFamily="2" charset="2"/>
              </a:rPr>
              <a:t> Einschübe bleiben unbeachtet</a:t>
            </a:r>
            <a:endParaRPr lang="de-DE" dirty="0" smtClean="0"/>
          </a:p>
        </p:txBody>
      </p:sp>
      <p:pic>
        <p:nvPicPr>
          <p:cNvPr id="9" name="Inhaltsplatzhalter 8" descr="Aufgabe1-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417575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Fazit: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>
                <a:solidFill>
                  <a:srgbClr val="00B050"/>
                </a:solidFill>
              </a:rPr>
              <a:t>+</a:t>
            </a:r>
            <a:r>
              <a:rPr lang="de-DE" dirty="0" smtClean="0"/>
              <a:t> Der zugrundeliegende Text birgt vielfältige Möglichkeiten für einen integrativen und funktionalen Grammatikunterricht.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</a:rPr>
              <a:t>-</a:t>
            </a:r>
            <a:r>
              <a:rPr lang="de-DE" dirty="0" smtClean="0"/>
              <a:t> Auf Funktion und Wirkung der Satzzeichen wird aber durch die Aufgaben nicht eingegangen. Dies muss vom Lehrer eigenständig geleistet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2.2	Realschule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2.3	Hauptschule</a:t>
            </a:r>
            <a:endParaRPr lang="de-DE" dirty="0"/>
          </a:p>
        </p:txBody>
      </p:sp>
      <p:pic>
        <p:nvPicPr>
          <p:cNvPr id="6" name="Grafik 0" descr="Regelkasten.bmp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688632" cy="280831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65313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Hinweis auf die Möglichkeit der</a:t>
            </a:r>
            <a:r>
              <a:rPr lang="de-DE" dirty="0" smtClean="0"/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Nachstellung, Vorausstellung und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des</a:t>
            </a:r>
            <a:r>
              <a:rPr lang="de-DE" dirty="0" smtClean="0"/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Einschubs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nur ein Beispiel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nur mit der Konjunktion „wenn“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2.3	Hauptschule</a:t>
            </a:r>
            <a:endParaRPr lang="de-DE" dirty="0"/>
          </a:p>
        </p:txBody>
      </p:sp>
      <p:pic>
        <p:nvPicPr>
          <p:cNvPr id="6" name="Inhaltsplatzhalter 5" descr="C:\Users\Sylvia Czech\Pictures\ControlCenter3\Scan\Aufgabe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412776"/>
            <a:ext cx="54726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4766636"/>
            <a:ext cx="78488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Vorgabe, wie viele Kommas vorkommen sollen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„unterstreiche Haupt- und Nebensätze“</a:t>
            </a:r>
            <a:r>
              <a:rPr kumimoji="0" 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bewusstmachend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Text ist (ziemlich) authentisch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Verbesserungsvorschlag: das Unterstreichen vor dem eigentlichen Einsetzen der Kommas vornehmen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normativ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2.3	Hauptschule</a:t>
            </a:r>
            <a:endParaRPr lang="de-DE" dirty="0"/>
          </a:p>
        </p:txBody>
      </p:sp>
      <p:pic>
        <p:nvPicPr>
          <p:cNvPr id="6" name="Grafik 13" descr="CCI12082010_00001.bmp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4212976" cy="324036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427984" y="1938898"/>
            <a:ext cx="4392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wenn…dann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Wiederholung/Festigung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wenn…dann 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Monotonie, Sinnhaftigkeit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SuS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könnten das Umstellen vergessen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Bsp.: Sabine ist böse. Niemand weiß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warum. 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Wenn Sabine böse ist, weiß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niemand warum.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Das grammatische Kapitel sagt zwar,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wann ein Komma gesetzt wird, aber nicht,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inwiefern sich die Satzstellung verändert!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Text ist nicht authentisch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sym typeface="Wingdings" pitchFamily="2" charset="2"/>
              </a:rPr>
              <a:t>Bezug zum Gedicht von Seite 39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Wingdings" pitchFamily="2" charset="2"/>
              </a:rPr>
              <a:t> 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e-DE" sz="3200" b="1" dirty="0" smtClean="0"/>
          </a:p>
          <a:p>
            <a:pPr>
              <a:buNone/>
            </a:pPr>
            <a:endParaRPr lang="de-DE" sz="3200" b="1" dirty="0" smtClean="0"/>
          </a:p>
          <a:p>
            <a:pPr>
              <a:buNone/>
            </a:pPr>
            <a:r>
              <a:rPr lang="de-DE" b="1" dirty="0" smtClean="0"/>
              <a:t>Fazit:</a:t>
            </a:r>
          </a:p>
          <a:p>
            <a:pPr>
              <a:buNone/>
            </a:pPr>
            <a:r>
              <a:rPr lang="de-DE" b="1" dirty="0" smtClean="0"/>
              <a:t> </a:t>
            </a:r>
            <a:r>
              <a:rPr lang="de-DE" dirty="0" smtClean="0"/>
              <a:t>Es liegt im Ermessen des Lehrers, wie er diese Übung integriert oder ob er sie nur ‚abarbeitet‘.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	Beispiele und 	Verbesserungsvorschläge</a:t>
            </a:r>
            <a:br>
              <a:rPr lang="de-DE" dirty="0" smtClean="0"/>
            </a:br>
            <a:r>
              <a:rPr lang="de-DE" dirty="0" smtClean="0"/>
              <a:t>2.3	Hauptschule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Fazit und Diskussion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 smtClean="0"/>
              <a:t>Ist dieses Ergebnis überraschend?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Ist es gerechtfertigt, dass der Grad an Funktionalität und Integration von der Hauptschule über die Realschule bis hin zum Gymnasium zunimmt? Warum?/Warum nicht?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Warum ist der Lehrplan eher funktional ausgerichtet, die Umsetzung  (in den Schulbüchern) aber nicht?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Verbesserungsvorschläge (Gesamtkonzept, Einzelaufgabe)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064896" cy="4873752"/>
          </a:xfrm>
        </p:spPr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sz="3200" b="1" dirty="0" smtClean="0"/>
              <a:t>Vielen Dank für Eure Aufmerksamkeit!</a:t>
            </a:r>
            <a:endParaRPr lang="de-DE" sz="3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sz="1800" b="1" i="1" dirty="0" smtClean="0"/>
              <a:t>[…]</a:t>
            </a:r>
            <a:endParaRPr lang="de-DE" sz="1800" dirty="0" smtClean="0"/>
          </a:p>
          <a:p>
            <a:pPr>
              <a:buNone/>
            </a:pPr>
            <a:r>
              <a:rPr lang="de-DE" sz="1800" b="1" i="1" dirty="0" smtClean="0"/>
              <a:t>3.4 Reflexion über Sprache</a:t>
            </a:r>
            <a:r>
              <a:rPr lang="de-DE" sz="1800" dirty="0" smtClean="0"/>
              <a:t> </a:t>
            </a:r>
          </a:p>
          <a:p>
            <a:pPr>
              <a:buNone/>
            </a:pPr>
            <a:r>
              <a:rPr lang="de-DE" sz="1800" b="1" i="1" dirty="0" smtClean="0"/>
              <a:t>Sprache als Mittel der Verständigung:</a:t>
            </a:r>
            <a:endParaRPr lang="de-DE" sz="1800" dirty="0" smtClean="0"/>
          </a:p>
          <a:p>
            <a:pPr lvl="0">
              <a:buNone/>
            </a:pPr>
            <a:r>
              <a:rPr lang="de-DE" sz="1800" dirty="0" smtClean="0"/>
              <a:t>Die Lehrpläne der </a:t>
            </a:r>
            <a:r>
              <a:rPr lang="de-DE" sz="1800" b="1" dirty="0" smtClean="0"/>
              <a:t>Haupt- und Realschulen </a:t>
            </a:r>
            <a:r>
              <a:rPr lang="de-DE" sz="1800" dirty="0" smtClean="0"/>
              <a:t>unterscheiden sich im Wesentlichen durch ihre Formulierung: Der Lehrplan der Hauptschule ist konkret, einfach, lebensnah, beispielhaft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Grafik 3" descr="2Haup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2592288" cy="2137172"/>
          </a:xfrm>
          <a:prstGeom prst="rect">
            <a:avLst/>
          </a:prstGeom>
        </p:spPr>
      </p:pic>
      <p:pic>
        <p:nvPicPr>
          <p:cNvPr id="6" name="Grafik 2" descr="2Real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4509120"/>
            <a:ext cx="2736304" cy="20162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7584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Hauptschule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004048" y="38610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Realschule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endParaRPr lang="de-DE" sz="1800" dirty="0" smtClean="0"/>
          </a:p>
          <a:p>
            <a:pPr lvl="0">
              <a:buNone/>
            </a:pPr>
            <a:r>
              <a:rPr lang="de-DE" sz="1800" dirty="0" smtClean="0"/>
              <a:t>Der Lehrplan des </a:t>
            </a:r>
            <a:r>
              <a:rPr lang="de-DE" sz="1800" b="1" dirty="0" smtClean="0"/>
              <a:t>Gymnasiums</a:t>
            </a:r>
            <a:r>
              <a:rPr lang="de-DE" sz="1800" dirty="0" smtClean="0"/>
              <a:t> hat zusätzliche Forderungen: problemlösungsorientiert, interpretatorisch, produktiv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pic>
        <p:nvPicPr>
          <p:cNvPr id="6" name="Grafik 4" descr="2Gym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331236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sz="1800" b="1" i="1" dirty="0" smtClean="0"/>
              <a:t>Sprachliche Formen und Strukturen in ihrer Funktion:</a:t>
            </a:r>
            <a:endParaRPr lang="de-DE" sz="1800" dirty="0" smtClean="0"/>
          </a:p>
          <a:p>
            <a:pPr>
              <a:buNone/>
            </a:pPr>
            <a:r>
              <a:rPr lang="de-DE" sz="1800" b="1" i="1" dirty="0" smtClean="0"/>
              <a:t> </a:t>
            </a:r>
            <a:r>
              <a:rPr lang="de-DE" sz="1800" dirty="0" smtClean="0"/>
              <a:t>Der Lehrplan wird von der Hauptschule bis zum Gymnasium immer ausdifferenzierter, komplexer, funktionaler: An der Hauptschule sollen die </a:t>
            </a:r>
            <a:r>
              <a:rPr lang="de-DE" sz="1800" dirty="0" err="1" smtClean="0"/>
              <a:t>SuS</a:t>
            </a:r>
            <a:r>
              <a:rPr lang="de-DE" sz="1800" dirty="0" smtClean="0"/>
              <a:t> „untersuchen und beschreiben“, während sie am Gymnasium zusätzlich „ (die) Wirkung (…) ausprobieren“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pic>
        <p:nvPicPr>
          <p:cNvPr id="6" name="Grafik 5" descr="5Haup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2067108" cy="1588501"/>
          </a:xfrm>
          <a:prstGeom prst="rect">
            <a:avLst/>
          </a:prstGeom>
        </p:spPr>
      </p:pic>
      <p:pic>
        <p:nvPicPr>
          <p:cNvPr id="7" name="Grafik 6" descr="5Rea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4221088"/>
            <a:ext cx="2016224" cy="1409834"/>
          </a:xfrm>
          <a:prstGeom prst="rect">
            <a:avLst/>
          </a:prstGeom>
        </p:spPr>
      </p:pic>
      <p:pic>
        <p:nvPicPr>
          <p:cNvPr id="8" name="Grafik 7" descr="5Gy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3933056"/>
            <a:ext cx="2160240" cy="244827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3568" y="35730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Hauptschule	          Realschule	      	      Gymnasium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Die Lehrpläne unterscheiden sich hinsichtlich der Methodik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pic>
        <p:nvPicPr>
          <p:cNvPr id="6" name="Grafik 8" descr="7Haup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462685" cy="2179869"/>
          </a:xfrm>
          <a:prstGeom prst="rect">
            <a:avLst/>
          </a:prstGeom>
        </p:spPr>
      </p:pic>
      <p:pic>
        <p:nvPicPr>
          <p:cNvPr id="7" name="Grafik 9" descr="7Rea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6" y="3068960"/>
            <a:ext cx="2397792" cy="2120468"/>
          </a:xfrm>
          <a:prstGeom prst="rect">
            <a:avLst/>
          </a:prstGeom>
        </p:spPr>
      </p:pic>
      <p:pic>
        <p:nvPicPr>
          <p:cNvPr id="8" name="Grafik 10" descr="7Gy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3140968"/>
            <a:ext cx="2304256" cy="229276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9552" y="27089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Hauptschule		Realschule	  	  Gymnasium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sz="1800" b="1" i="1" dirty="0" smtClean="0"/>
              <a:t>Richtig Schreiben:</a:t>
            </a:r>
            <a:endParaRPr lang="de-DE" sz="1800" dirty="0" smtClean="0"/>
          </a:p>
          <a:p>
            <a:pPr lvl="0">
              <a:buNone/>
            </a:pPr>
            <a:r>
              <a:rPr lang="de-DE" sz="1800" dirty="0" smtClean="0"/>
              <a:t>Die Lehrpläne unterscheiden sich in einem Punkt deutlich voneinander: Am Gymnasium müssen die lautbezogenen Regelungen bereits in Klasse 7/8 beherrscht werden, während dies an Haupt- und Realschule erst in Klasse 9 der Fall sein soll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pic>
        <p:nvPicPr>
          <p:cNvPr id="6" name="Grafik 1" descr="Gym1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3284984"/>
            <a:ext cx="3960440" cy="2160240"/>
          </a:xfrm>
          <a:prstGeom prst="rect">
            <a:avLst/>
          </a:prstGeom>
        </p:spPr>
      </p:pic>
      <p:pic>
        <p:nvPicPr>
          <p:cNvPr id="7" name="Grafik 0" descr="RealHaupt11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4437112"/>
            <a:ext cx="3960440" cy="20882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Gymnasium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49411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Haupt- und Realschule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„Zeichensetzung in Satzgefügen und Satzreihen“ ist durch alle Lehrpläne vorgegeben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  <p:pic>
        <p:nvPicPr>
          <p:cNvPr id="6" name="Grafik 11" descr="13Gy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2920580" cy="2817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Fazit:</a:t>
            </a:r>
            <a:endParaRPr lang="de-DE" dirty="0" smtClean="0"/>
          </a:p>
          <a:p>
            <a:pPr lvl="0">
              <a:buNone/>
            </a:pPr>
            <a:endParaRPr lang="de-DE" dirty="0" smtClean="0"/>
          </a:p>
          <a:p>
            <a:pPr lvl="0">
              <a:buNone/>
            </a:pPr>
            <a:r>
              <a:rPr lang="de-DE" dirty="0" smtClean="0"/>
              <a:t>Insgesamt ähneln sich die Lehrpläne der Haupt- und Realschule mehr als die der Realschule und des Gymnasiums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pPr lvl="0">
              <a:buNone/>
            </a:pPr>
            <a:r>
              <a:rPr lang="de-DE" dirty="0" smtClean="0"/>
              <a:t>Wie sieht es in der Schulpraxis aus?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06833D-CB0E-421A-9596-5D3BACDD9B4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	Vergleich</a:t>
            </a:r>
            <a:br>
              <a:rPr lang="de-DE" dirty="0" smtClean="0"/>
            </a:br>
            <a:r>
              <a:rPr lang="de-DE" dirty="0" smtClean="0"/>
              <a:t>1.1	 der Lehrpläne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1249</Words>
  <Application>Microsoft Macintosh PowerPoint</Application>
  <PresentationFormat>Bildschirmpräsentation (4:3)</PresentationFormat>
  <Paragraphs>176</Paragraphs>
  <Slides>27</Slides>
  <Notes>3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Nereus</vt:lpstr>
      <vt:lpstr>Vergleich eines Deutschbuches in den verschiedenen Schulformen</vt:lpstr>
      <vt:lpstr>Gliederung</vt:lpstr>
      <vt:lpstr>1.  Vergleich 1.1  der Lehrpläne</vt:lpstr>
      <vt:lpstr>1.  Vergleich 1.1  der Lehrpläne</vt:lpstr>
      <vt:lpstr>1.  Vergleich 1.1  der Lehrpläne</vt:lpstr>
      <vt:lpstr>1.  Vergleich 1.1  der Lehrpläne</vt:lpstr>
      <vt:lpstr>1.  Vergleich 1.1  der Lehrpläne</vt:lpstr>
      <vt:lpstr>1.  Vergleich 1.1  der Lehrpläne</vt:lpstr>
      <vt:lpstr>1.  Vergleich 1.1  der Lehrpläne</vt:lpstr>
      <vt:lpstr>1.  Vergleich 1.2  der Behandlung des Kommas bei  Satzgefüge und Satzreihe</vt:lpstr>
      <vt:lpstr>1.  Vergleich 1.2  der Behandlung des Kommas bei  Satzgefüge und Satzreihe</vt:lpstr>
      <vt:lpstr>1.  Vergleich 1.2  der Behandlung des Kommas bei  Satzgefüge und Satzreihe</vt:lpstr>
      <vt:lpstr>1.  Vergleich 1.2  der Behandlung des Kommas bei  Satzgefüge und Satzreihe</vt:lpstr>
      <vt:lpstr>2.  Beispiele und  Verbesserungsvorschläge 2.1 Gymnasium</vt:lpstr>
      <vt:lpstr>2.  Beispiele und  Verbesserungsvorschläge 2.1 Gymnasium</vt:lpstr>
      <vt:lpstr>2.  Beispiele und  Verbesserungsvorschläge 2.1 Gymnasium</vt:lpstr>
      <vt:lpstr>2.  Beispiele und  Verbesserungsvorschläge 2.1 Gymnasium</vt:lpstr>
      <vt:lpstr>2.  Beispiele und  Verbesserungsvorschläge 2.2 Realschule</vt:lpstr>
      <vt:lpstr>2.  Beispiele und  Verbesserungsvorschläge 2.2 Realschule</vt:lpstr>
      <vt:lpstr>2.  Beispiele und  Verbesserungsvorschläge 2.2 Realschule</vt:lpstr>
      <vt:lpstr>2.  Beispiele und  Verbesserungsvorschläge 2.2 Realschule</vt:lpstr>
      <vt:lpstr>2.  Beispiele und  Verbesserungsvorschläge 2.3 Hauptschule</vt:lpstr>
      <vt:lpstr>2.  Beispiele und  Verbesserungsvorschläge 2.3 Hauptschule</vt:lpstr>
      <vt:lpstr>2.  Beispiele und  Verbesserungsvorschläge 2.3 Hauptschule</vt:lpstr>
      <vt:lpstr>2.  Beispiele und  Verbesserungsvorschläge 2.3 Hauptschule</vt:lpstr>
      <vt:lpstr>3. Fazit und Diskussion</vt:lpstr>
      <vt:lpstr>Folie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eines Deutschbuches in den verschiedenen Schulformen</dc:title>
  <dc:creator>Lisa Frevel</dc:creator>
  <cp:lastModifiedBy>Wolfgang Boettcher</cp:lastModifiedBy>
  <cp:revision>48</cp:revision>
  <dcterms:created xsi:type="dcterms:W3CDTF">2010-08-21T07:24:47Z</dcterms:created>
  <dcterms:modified xsi:type="dcterms:W3CDTF">2010-08-21T07:26:10Z</dcterms:modified>
</cp:coreProperties>
</file>